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61" r:id="rId2"/>
    <p:sldId id="262" r:id="rId3"/>
    <p:sldId id="266" r:id="rId4"/>
    <p:sldId id="263" r:id="rId5"/>
    <p:sldId id="271" r:id="rId6"/>
    <p:sldId id="267" r:id="rId7"/>
    <p:sldId id="270" r:id="rId8"/>
    <p:sldId id="272" r:id="rId9"/>
    <p:sldId id="273" r:id="rId10"/>
    <p:sldId id="275" r:id="rId11"/>
    <p:sldId id="274" r:id="rId1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4" y="1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5B73BD-F655-49D2-AC69-F8E7531C53CE}" type="datetimeFigureOut">
              <a:rPr lang="fr-FR" smtClean="0"/>
              <a:t>08/03/2023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13015A-E0F5-436E-9447-F8E1102045F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424835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06B6D18-C1B2-589A-10E5-99738F20AF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5E82407-BF36-899C-FCBC-9D19F03E09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C8A7F8C-C0E7-CE74-344F-10DED0CCA4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E97D0-54E2-4CD7-95AA-FC357766EBA6}" type="datetime1">
              <a:rPr lang="fr-FR" smtClean="0"/>
              <a:t>08/03/2023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A205097-BAAB-9D1B-C6D3-68A31C280C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A2E7C1E-3F04-C0DE-2DD5-4637ADC746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501D1-3B08-4743-AF53-49889470CDC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604951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6CD417B-1159-23E1-E722-6FA71B86BF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58C3A71B-6ACB-74A6-C045-C3D315290C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6FDD9D0-73EF-AD00-7C61-E62FA8F43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CBE62-5266-452A-B259-BD325049B74A}" type="datetime1">
              <a:rPr lang="fr-FR" smtClean="0"/>
              <a:t>08/03/2023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AE944C1-B0C4-4E33-B467-CC83C6AFD7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9AB9603-41DF-C5C1-0B9E-024052CE1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501D1-3B08-4743-AF53-49889470CDC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224556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9FA12E36-F352-53B9-2CF1-44F4F41C5B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77F3A4E5-842F-30A7-CD44-B7A3DDEA33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3B42E7B-A5A6-F7F3-872C-9873A07507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5C842-F256-44A1-84B5-5FEBF5A67021}" type="datetime1">
              <a:rPr lang="fr-FR" smtClean="0"/>
              <a:t>08/03/2023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CB72F9D-A3FF-2519-8AB6-695C7E2BF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299AB34-0DFC-2F0A-66F2-6954D07E4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501D1-3B08-4743-AF53-49889470CDC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220926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8C371B7-AB22-4FFA-2B89-51A334E66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90FB429-8422-609D-3CEA-38C4319FA0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F8890A2-79CC-62E4-C274-DB689A9B55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4FA6D-B8CD-4434-B85F-4C4EE220A2C2}" type="datetime1">
              <a:rPr lang="fr-FR" smtClean="0"/>
              <a:t>08/03/2023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5EB85F4-2738-151D-0704-C437A2AEC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D0CD173-8124-7C26-A292-EBFDBB969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501D1-3B08-4743-AF53-49889470CDC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043751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8C944D2-925E-F1E0-EF00-DDC5B81B8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71B5784-4CE0-9F0E-D6A5-8571867763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F7F3733-2CE3-08DA-6867-1E46C5E7EA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CF71D-B31B-4E63-9DD1-1EA1FD3BE6DD}" type="datetime1">
              <a:rPr lang="fr-FR" smtClean="0"/>
              <a:t>08/03/2023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425E7E7-F82D-127E-DEBF-5ED99B22B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ED166C4-3CAC-EB8A-D4DD-328956842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501D1-3B08-4743-AF53-49889470CDC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6200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F4B0E18-CBAA-08E9-CEC6-47DCFC87FD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ECB4735-AE97-AF37-10F8-9788EEFCBA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31806FE8-4277-7C5A-9232-5C0602D26F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DB58677-F929-C618-CE43-02362F029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E8FA2-5ED7-4292-A9CB-C5706EBEA735}" type="datetime1">
              <a:rPr lang="fr-FR" smtClean="0"/>
              <a:t>08/03/2023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9BB469F-1A36-A7CD-DCEE-C208AFE7EE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74B4848-2297-095D-AC68-2AD9A9479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501D1-3B08-4743-AF53-49889470CDC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06616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FE7E5F3-ED77-68BF-6DA9-850BF7790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F2E0B62-2FAA-4C12-3913-60C419EE21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30A8DBDE-01CB-3CC5-44B2-835507EE5A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A579257B-9AED-F670-B238-C3FFF90A88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324CE7F-BE0D-2E3B-B498-1C91DC54E2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981E9244-820F-5542-9187-36618D7007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690CEE-4BAB-4184-A079-C6310C4B093F}" type="datetime1">
              <a:rPr lang="fr-FR" smtClean="0"/>
              <a:t>08/03/2023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B8CB2967-19EF-44F6-09F4-09064D90A2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A9D9CB4F-C604-F0E2-B85B-E056B297C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501D1-3B08-4743-AF53-49889470CDC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387958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05F3695-3E58-5873-AD58-EFC02EC34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AEAD2D14-5194-E22F-A588-76D952F038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44177-D635-478C-80EA-B0AF9A2D954B}" type="datetime1">
              <a:rPr lang="fr-FR" smtClean="0"/>
              <a:t>08/03/2023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E5695897-0F48-F662-EEAA-7D7EDEC016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339E557-E7F2-F88D-860A-69F0B44BF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501D1-3B08-4743-AF53-49889470CDC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547212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E20C2159-5F73-0BE8-57FA-316B04BD7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0ABDD-8E10-4C4B-A299-A133F3F06EFA}" type="datetime1">
              <a:rPr lang="fr-FR" smtClean="0"/>
              <a:t>08/03/2023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CEBB08D5-5A17-1379-D4B8-D5CFBBB362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B5CAAF7-7CE5-B9C0-130B-B0AA15F89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501D1-3B08-4743-AF53-49889470CDC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996761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DEC6A8-03EA-1638-F296-520A25C63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5BEE29D-75F1-A7AD-FAFA-5EDD5E4CE3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A3CD15D9-7F53-D1AF-6151-DAE71AAD53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CE38575A-9570-087D-9D7E-76384B4B9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D96D8-D8C1-44D8-94AD-88079E131D35}" type="datetime1">
              <a:rPr lang="fr-FR" smtClean="0"/>
              <a:t>08/03/2023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1879D38-01E9-8D65-4526-7ABE9D88E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9E3BC0E-CE29-D776-7B24-57531E77F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501D1-3B08-4743-AF53-49889470CDC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305276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CDAE3B0-9E78-0355-2609-DFEDCBC49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C36D1A1C-EC9B-A8AC-E86C-756653DE45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A8F043E-E34F-9BA4-9004-56DF2F6E3E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C4A4E61B-F5E3-E383-87F5-7B387E57D8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E3C3D-8BBC-47E8-AD16-14BE1EE36A61}" type="datetime1">
              <a:rPr lang="fr-FR" smtClean="0"/>
              <a:t>08/03/2023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C16B6E3-182C-E6AE-B195-BBB34C02F1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978D5F9-7948-4D0A-077F-397B5A476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501D1-3B08-4743-AF53-49889470CDC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620361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3BDA3DEE-259C-9FEE-28CA-BED5AD430A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92755A9-CE53-A73D-3258-1145A0BAB4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0DF4977-E83E-8F61-8B20-595CA8A142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82A03A-6F0F-4246-B683-BC9A67391544}" type="datetime1">
              <a:rPr lang="fr-FR" smtClean="0"/>
              <a:t>08/03/2023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D5F27BC-00A9-287D-2FB4-40F93D9C47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DF03DA4-28B8-2C21-574D-A6CB6D4506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2501D1-3B08-4743-AF53-49889470CDC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413292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7">
            <a:extLst>
              <a:ext uri="{FF2B5EF4-FFF2-40B4-BE49-F238E27FC236}">
                <a16:creationId xmlns:a16="http://schemas.microsoft.com/office/drawing/2014/main" id="{C7FA33FF-088D-4F16-95A2-2C64D353DE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9">
            <a:extLst>
              <a:ext uri="{FF2B5EF4-FFF2-40B4-BE49-F238E27FC236}">
                <a16:creationId xmlns:a16="http://schemas.microsoft.com/office/drawing/2014/main" id="{A376EFB1-01CF-419F-ABF1-2AF02BBFC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709160" cy="6858000"/>
          </a:xfrm>
          <a:prstGeom prst="rect">
            <a:avLst/>
          </a:prstGeom>
          <a:solidFill>
            <a:schemeClr val="tx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FF9DEA15-78BD-4750-AA18-B9F28A6D5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284331" cy="6858000"/>
          </a:xfrm>
          <a:custGeom>
            <a:avLst/>
            <a:gdLst>
              <a:gd name="connsiteX0" fmla="*/ 0 w 4319042"/>
              <a:gd name="connsiteY0" fmla="*/ 0 h 6858000"/>
              <a:gd name="connsiteX1" fmla="*/ 1142888 w 4319042"/>
              <a:gd name="connsiteY1" fmla="*/ 0 h 6858000"/>
              <a:gd name="connsiteX2" fmla="*/ 4319042 w 4319042"/>
              <a:gd name="connsiteY2" fmla="*/ 6858000 h 6858000"/>
              <a:gd name="connsiteX3" fmla="*/ 0 w 431904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19042" h="6858000">
                <a:moveTo>
                  <a:pt x="0" y="0"/>
                </a:moveTo>
                <a:lnTo>
                  <a:pt x="1142888" y="0"/>
                </a:lnTo>
                <a:lnTo>
                  <a:pt x="431904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B3CDDFA-A474-7B78-5D9E-35CCF62AEB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37110" y="991970"/>
            <a:ext cx="4906297" cy="1632156"/>
          </a:xfrm>
        </p:spPr>
        <p:txBody>
          <a:bodyPr>
            <a:normAutofit/>
          </a:bodyPr>
          <a:lstStyle/>
          <a:p>
            <a:r>
              <a:rPr lang="fr-FR" sz="5400" dirty="0">
                <a:solidFill>
                  <a:srgbClr val="FF0000"/>
                </a:solidFill>
              </a:rPr>
              <a:t>Présentation du projet</a:t>
            </a:r>
            <a:endParaRPr lang="fr-FR" sz="5400" dirty="0">
              <a:solidFill>
                <a:schemeClr val="bg1"/>
              </a:solidFill>
            </a:endParaRPr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50C183A5-8A4E-60EB-3926-325112357B0E}"/>
              </a:ext>
            </a:extLst>
          </p:cNvPr>
          <p:cNvSpPr txBox="1">
            <a:spLocks/>
          </p:cNvSpPr>
          <p:nvPr/>
        </p:nvSpPr>
        <p:spPr>
          <a:xfrm>
            <a:off x="5996669" y="3110860"/>
            <a:ext cx="4906297" cy="8273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800" dirty="0"/>
              <a:t>Sujet : La récupération des eaux 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E3AFBF6D-60BE-1E35-DA88-429550CB14D7}"/>
              </a:ext>
            </a:extLst>
          </p:cNvPr>
          <p:cNvSpPr txBox="1">
            <a:spLocks/>
          </p:cNvSpPr>
          <p:nvPr/>
        </p:nvSpPr>
        <p:spPr>
          <a:xfrm>
            <a:off x="10127606" y="6501633"/>
            <a:ext cx="2355834" cy="2680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1400" dirty="0"/>
              <a:t>Larroque-</a:t>
            </a:r>
            <a:r>
              <a:rPr lang="fr-FR" sz="1400" dirty="0" err="1"/>
              <a:t>Loumiet</a:t>
            </a:r>
            <a:r>
              <a:rPr lang="fr-FR" sz="1400" dirty="0"/>
              <a:t> Thomas</a:t>
            </a:r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id="{B90AD132-F1C3-C56C-32ED-8AB032272990}"/>
              </a:ext>
            </a:extLst>
          </p:cNvPr>
          <p:cNvSpPr txBox="1">
            <a:spLocks/>
          </p:cNvSpPr>
          <p:nvPr/>
        </p:nvSpPr>
        <p:spPr>
          <a:xfrm>
            <a:off x="4786231" y="6589943"/>
            <a:ext cx="2946778" cy="457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1400" dirty="0"/>
              <a:t>Lycée Marie Madeleine Fourcade année 2022-2023</a:t>
            </a:r>
          </a:p>
        </p:txBody>
      </p:sp>
      <p:sp>
        <p:nvSpPr>
          <p:cNvPr id="11" name="Titre 1">
            <a:extLst>
              <a:ext uri="{FF2B5EF4-FFF2-40B4-BE49-F238E27FC236}">
                <a16:creationId xmlns:a16="http://schemas.microsoft.com/office/drawing/2014/main" id="{E53D2FCE-062D-46F7-B7D7-8458DDDAE18B}"/>
              </a:ext>
            </a:extLst>
          </p:cNvPr>
          <p:cNvSpPr txBox="1">
            <a:spLocks/>
          </p:cNvSpPr>
          <p:nvPr/>
        </p:nvSpPr>
        <p:spPr>
          <a:xfrm>
            <a:off x="5996669" y="4424980"/>
            <a:ext cx="3374039" cy="5285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400" dirty="0"/>
              <a:t>BTS Système numérique </a:t>
            </a:r>
            <a:br>
              <a:rPr lang="fr-FR" sz="2800" dirty="0"/>
            </a:br>
            <a:r>
              <a:rPr lang="fr-FR" sz="1600" dirty="0"/>
              <a:t>Soutenance n°2 08/03/2023</a:t>
            </a:r>
            <a:endParaRPr lang="fr-FR" sz="2800" dirty="0"/>
          </a:p>
        </p:txBody>
      </p:sp>
      <p:sp>
        <p:nvSpPr>
          <p:cNvPr id="15" name="Espace réservé du numéro de diapositive 14">
            <a:extLst>
              <a:ext uri="{FF2B5EF4-FFF2-40B4-BE49-F238E27FC236}">
                <a16:creationId xmlns:a16="http://schemas.microsoft.com/office/drawing/2014/main" id="{6B8C7915-A8CE-EE24-833D-F0204F67A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501D1-3B08-4743-AF53-49889470CDC7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035983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3332257-057B-FE43-7270-3E4F49AC70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Schéma </a:t>
            </a:r>
            <a:r>
              <a:rPr lang="fr-FR" dirty="0"/>
              <a:t>pour la page principale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814AD9A-3B11-F805-081B-6EB6349B3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501D1-3B08-4743-AF53-49889470CDC7}" type="slidenum">
              <a:rPr lang="fr-FR" smtClean="0"/>
              <a:t>10</a:t>
            </a:fld>
            <a:endParaRPr lang="fr-FR"/>
          </a:p>
        </p:txBody>
      </p:sp>
      <p:pic>
        <p:nvPicPr>
          <p:cNvPr id="5" name="Espace réservé du contenu 10">
            <a:extLst>
              <a:ext uri="{FF2B5EF4-FFF2-40B4-BE49-F238E27FC236}">
                <a16:creationId xmlns:a16="http://schemas.microsoft.com/office/drawing/2014/main" id="{BFB1BB44-9159-2505-A4E1-2A2F2DCDA8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2169" y="1825625"/>
            <a:ext cx="7307661" cy="4351338"/>
          </a:xfrm>
        </p:spPr>
      </p:pic>
    </p:spTree>
    <p:extLst>
      <p:ext uri="{BB962C8B-B14F-4D97-AF65-F5344CB8AC3E}">
        <p14:creationId xmlns:p14="http://schemas.microsoft.com/office/powerpoint/2010/main" val="7842990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lowchart: Document 12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rgbClr val="4257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re 7">
            <a:extLst>
              <a:ext uri="{FF2B5EF4-FFF2-40B4-BE49-F238E27FC236}">
                <a16:creationId xmlns:a16="http://schemas.microsoft.com/office/drawing/2014/main" id="{33201979-2321-BF72-1700-5293D989D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Extrait de code 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09D05FD-DEF7-F572-87F9-3E7ACAC4A1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2536" y="1356736"/>
            <a:ext cx="8189464" cy="4504205"/>
          </a:xfrm>
          <a:prstGeom prst="rect">
            <a:avLst/>
          </a:prstGeom>
        </p:spPr>
      </p:pic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237AC85-AB3D-4484-AE52-8CD2C9374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26476" y="6356350"/>
            <a:ext cx="625443" cy="365125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182501D1-3B08-4743-AF53-49889470CDC7}" type="slidenum">
              <a:rPr lang="en-US" smtClean="0"/>
              <a:pPr algn="l">
                <a:spcAft>
                  <a:spcPts val="600"/>
                </a:spcAft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8437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7">
            <a:extLst>
              <a:ext uri="{FF2B5EF4-FFF2-40B4-BE49-F238E27FC236}">
                <a16:creationId xmlns:a16="http://schemas.microsoft.com/office/drawing/2014/main" id="{02D886F1-CB4A-4FC1-AAA7-9402B0D0D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9">
            <a:extLst>
              <a:ext uri="{FF2B5EF4-FFF2-40B4-BE49-F238E27FC236}">
                <a16:creationId xmlns:a16="http://schemas.microsoft.com/office/drawing/2014/main" id="{762B7B97-C3EE-4AEE-A61F-AFA873FE2F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013557" y="0"/>
            <a:ext cx="10178443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14CA3E3-3D01-90FB-6B59-755FB046C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385" y="202798"/>
            <a:ext cx="2752344" cy="2706624"/>
          </a:xfrm>
          <a:prstGeom prst="ellipse">
            <a:avLst/>
          </a:prstGeom>
          <a:solidFill>
            <a:schemeClr val="bg1"/>
          </a:solidFill>
          <a:ln w="174625" cmpd="thinThick">
            <a:solidFill>
              <a:schemeClr val="bg1"/>
            </a:solidFill>
          </a:ln>
        </p:spPr>
        <p:txBody>
          <a:bodyPr>
            <a:normAutofit/>
          </a:bodyPr>
          <a:lstStyle/>
          <a:p>
            <a:pPr algn="ctr"/>
            <a:r>
              <a:rPr lang="fr-FR" sz="2600" u="sng"/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14C758B-7AC1-FDE1-B59C-ED4C23E460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01826" y="1528466"/>
            <a:ext cx="6180082" cy="380106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fr-FR" sz="2000" dirty="0">
                <a:solidFill>
                  <a:schemeClr val="bg1"/>
                </a:solidFill>
              </a:rPr>
              <a:t>Présentation du projet …………………………………………… 3</a:t>
            </a:r>
          </a:p>
          <a:p>
            <a:pPr marL="0" indent="0">
              <a:buNone/>
            </a:pPr>
            <a:r>
              <a:rPr lang="fr-FR" sz="2000" dirty="0">
                <a:solidFill>
                  <a:schemeClr val="bg1"/>
                </a:solidFill>
              </a:rPr>
              <a:t>Présentation du contrat …………………………………………. 4</a:t>
            </a:r>
          </a:p>
          <a:p>
            <a:pPr marL="0" indent="0">
              <a:buNone/>
            </a:pPr>
            <a:r>
              <a:rPr lang="fr-FR" sz="2000" dirty="0">
                <a:solidFill>
                  <a:schemeClr val="bg1"/>
                </a:solidFill>
              </a:rPr>
              <a:t>Diagramme du cas d’utilisation ……………………………… 5</a:t>
            </a:r>
          </a:p>
          <a:p>
            <a:pPr marL="0" indent="0">
              <a:buNone/>
            </a:pPr>
            <a:r>
              <a:rPr lang="fr-FR" sz="2000" dirty="0">
                <a:solidFill>
                  <a:schemeClr val="bg1"/>
                </a:solidFill>
              </a:rPr>
              <a:t>Organisation GANTT .……………………………………………… 6</a:t>
            </a:r>
          </a:p>
          <a:p>
            <a:pPr marL="0" indent="0">
              <a:buNone/>
            </a:pPr>
            <a:r>
              <a:rPr lang="fr-FR" sz="2000" dirty="0">
                <a:solidFill>
                  <a:schemeClr val="bg1"/>
                </a:solidFill>
              </a:rPr>
              <a:t>Solutions techniques ……………………………………………… 7</a:t>
            </a:r>
          </a:p>
          <a:p>
            <a:pPr marL="0" indent="0">
              <a:buNone/>
            </a:pPr>
            <a:r>
              <a:rPr lang="fr-FR" sz="2000" dirty="0">
                <a:solidFill>
                  <a:schemeClr val="bg1"/>
                </a:solidFill>
              </a:rPr>
              <a:t>Vues des pages du logiciel ……………………………………… 8</a:t>
            </a:r>
          </a:p>
          <a:p>
            <a:pPr marL="0" indent="0">
              <a:buNone/>
            </a:pPr>
            <a:r>
              <a:rPr lang="fr-FR" sz="2000" dirty="0">
                <a:solidFill>
                  <a:schemeClr val="bg1"/>
                </a:solidFill>
              </a:rPr>
              <a:t>Petit extrait de code ………………………………………………. 11</a:t>
            </a:r>
          </a:p>
          <a:p>
            <a:pPr marL="0" indent="0">
              <a:buNone/>
            </a:pPr>
            <a:endParaRPr lang="fr-FR" sz="2000" dirty="0">
              <a:solidFill>
                <a:schemeClr val="bg1"/>
              </a:solidFill>
            </a:endParaRP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D40C9E3-AC4B-451D-8809-BBC3F95BC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501D1-3B08-4743-AF53-49889470CDC7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30990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Rectangle 1032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3F73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4108F9F-6C5A-BA9B-E2DD-BC47282028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380" y="296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Présentation</a:t>
            </a:r>
            <a:b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du </a:t>
            </a:r>
            <a:r>
              <a:rPr lang="en-US" sz="26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Projet</a:t>
            </a:r>
            <a:endParaRPr lang="en-US" sz="2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783A3ED8-B0E2-B0B9-66A8-FE9CA78251A9}"/>
              </a:ext>
            </a:extLst>
          </p:cNvPr>
          <p:cNvSpPr txBox="1"/>
          <p:nvPr/>
        </p:nvSpPr>
        <p:spPr>
          <a:xfrm>
            <a:off x="3521009" y="2423461"/>
            <a:ext cx="47912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But réaliser un récupérateur d’eau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8CBF0C87-6D44-2F5F-76CD-6E665839D697}"/>
              </a:ext>
            </a:extLst>
          </p:cNvPr>
          <p:cNvSpPr txBox="1"/>
          <p:nvPr/>
        </p:nvSpPr>
        <p:spPr>
          <a:xfrm>
            <a:off x="3752067" y="3119216"/>
            <a:ext cx="47912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fr-FR" sz="2400" dirty="0"/>
              <a:t>Autonome en énergie</a:t>
            </a:r>
          </a:p>
          <a:p>
            <a:pPr marL="342900" indent="-342900">
              <a:buFontTx/>
              <a:buChar char="-"/>
            </a:pPr>
            <a:r>
              <a:rPr lang="fr-FR" sz="2400" dirty="0"/>
              <a:t>Capteurs de niveau</a:t>
            </a:r>
          </a:p>
          <a:p>
            <a:pPr marL="342900" indent="-342900">
              <a:buFontTx/>
              <a:buChar char="-"/>
            </a:pPr>
            <a:r>
              <a:rPr lang="fr-FR" sz="2400" dirty="0"/>
              <a:t>Pompe avec flotteur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1A35FB1-D057-79DD-8654-B2F41CF56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501D1-3B08-4743-AF53-49889470CDC7}" type="slidenum">
              <a:rPr lang="fr-FR" smtClean="0"/>
              <a:t>3</a:t>
            </a:fld>
            <a:endParaRPr lang="fr-FR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BCAFEAE5-1053-E06D-8670-D8D720F7AF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4430" y="844202"/>
            <a:ext cx="3495876" cy="456587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AD2E869-908C-76DB-F4BE-B377F2EAB9E0}"/>
              </a:ext>
            </a:extLst>
          </p:cNvPr>
          <p:cNvSpPr/>
          <p:nvPr/>
        </p:nvSpPr>
        <p:spPr>
          <a:xfrm>
            <a:off x="8342592" y="4521780"/>
            <a:ext cx="922775" cy="753203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0E64AA0-4927-FE53-934F-CBAE0BDD3482}"/>
              </a:ext>
            </a:extLst>
          </p:cNvPr>
          <p:cNvSpPr/>
          <p:nvPr/>
        </p:nvSpPr>
        <p:spPr>
          <a:xfrm>
            <a:off x="11148590" y="2426721"/>
            <a:ext cx="611709" cy="383544"/>
          </a:xfrm>
          <a:prstGeom prst="rect">
            <a:avLst/>
          </a:prstGeom>
          <a:noFill/>
          <a:ln w="508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2DD45A-DF6A-69A3-9094-B11F86CC5AD8}"/>
              </a:ext>
            </a:extLst>
          </p:cNvPr>
          <p:cNvSpPr/>
          <p:nvPr/>
        </p:nvSpPr>
        <p:spPr>
          <a:xfrm>
            <a:off x="11016113" y="4392783"/>
            <a:ext cx="611709" cy="383544"/>
          </a:xfrm>
          <a:prstGeom prst="rect">
            <a:avLst/>
          </a:prstGeom>
          <a:noFill/>
          <a:ln w="508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860257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Rectangle 1032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3F73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4108F9F-6C5A-BA9B-E2DD-BC47282028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207" y="417865"/>
            <a:ext cx="3558700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Présentation</a:t>
            </a:r>
            <a:b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du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contrat</a:t>
            </a:r>
            <a:endParaRPr lang="en-US" sz="3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783A3ED8-B0E2-B0B9-66A8-FE9CA78251A9}"/>
              </a:ext>
            </a:extLst>
          </p:cNvPr>
          <p:cNvSpPr txBox="1"/>
          <p:nvPr/>
        </p:nvSpPr>
        <p:spPr>
          <a:xfrm>
            <a:off x="4306854" y="1233893"/>
            <a:ext cx="449712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u="sng" dirty="0"/>
              <a:t>But du contrat</a:t>
            </a:r>
            <a:r>
              <a:rPr lang="fr-FR" sz="3200" dirty="0"/>
              <a:t> : Réaliser une application 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C3348539-B53F-33FE-2EF0-E4330532050E}"/>
              </a:ext>
            </a:extLst>
          </p:cNvPr>
          <p:cNvSpPr txBox="1"/>
          <p:nvPr/>
        </p:nvSpPr>
        <p:spPr>
          <a:xfrm>
            <a:off x="4306854" y="3140611"/>
            <a:ext cx="4387482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/>
          </a:p>
          <a:p>
            <a:pPr marL="285750" indent="-285750">
              <a:buFontTx/>
              <a:buChar char="-"/>
            </a:pPr>
            <a:r>
              <a:rPr lang="fr-FR" sz="2800" dirty="0"/>
              <a:t>Niveau d’eau</a:t>
            </a:r>
          </a:p>
          <a:p>
            <a:pPr marL="285750" indent="-285750">
              <a:buFontTx/>
              <a:buChar char="-"/>
            </a:pPr>
            <a:r>
              <a:rPr lang="fr-FR" sz="2800" dirty="0"/>
              <a:t>Etat des pompes</a:t>
            </a:r>
          </a:p>
          <a:p>
            <a:pPr marL="285750" indent="-285750">
              <a:buFontTx/>
              <a:buChar char="-"/>
            </a:pPr>
            <a:r>
              <a:rPr lang="fr-FR" sz="2800" dirty="0"/>
              <a:t>Historique</a:t>
            </a:r>
          </a:p>
          <a:p>
            <a:pPr marL="285750" indent="-285750">
              <a:buFontTx/>
              <a:buChar char="-"/>
            </a:pPr>
            <a:r>
              <a:rPr lang="fr-FR" sz="2800" dirty="0"/>
              <a:t>Informations diverses sur la cuve </a:t>
            </a:r>
          </a:p>
        </p:txBody>
      </p:sp>
      <p:sp>
        <p:nvSpPr>
          <p:cNvPr id="18" name="Espace réservé du numéro de diapositive 17">
            <a:extLst>
              <a:ext uri="{FF2B5EF4-FFF2-40B4-BE49-F238E27FC236}">
                <a16:creationId xmlns:a16="http://schemas.microsoft.com/office/drawing/2014/main" id="{0E2879D9-DA41-18C0-DF85-23158DC18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501D1-3B08-4743-AF53-49889470CDC7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147777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37F88154-24B2-4CB0-8083-6A9E0C2CD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Diagramme cas d’utilisation</a:t>
            </a: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8775CEA3-2CBE-87F1-A360-03F2850A1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501D1-3B08-4743-AF53-49889470CDC7}" type="slidenum">
              <a:rPr lang="fr-FR" smtClean="0"/>
              <a:t>5</a:t>
            </a:fld>
            <a:endParaRPr lang="fr-FR"/>
          </a:p>
        </p:txBody>
      </p:sp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EE7CF32A-E887-54BF-1F75-ADFE66DD38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8095" y="1057846"/>
            <a:ext cx="7468185" cy="5161979"/>
          </a:xfrm>
        </p:spPr>
      </p:pic>
    </p:spTree>
    <p:extLst>
      <p:ext uri="{BB962C8B-B14F-4D97-AF65-F5344CB8AC3E}">
        <p14:creationId xmlns:p14="http://schemas.microsoft.com/office/powerpoint/2010/main" val="26642886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614172F-4E86-537B-6F3D-0EDD1567E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Organisation du projet (GANTT)</a:t>
            </a:r>
          </a:p>
        </p:txBody>
      </p:sp>
      <p:pic>
        <p:nvPicPr>
          <p:cNvPr id="9" name="Espace réservé du contenu 8">
            <a:extLst>
              <a:ext uri="{FF2B5EF4-FFF2-40B4-BE49-F238E27FC236}">
                <a16:creationId xmlns:a16="http://schemas.microsoft.com/office/drawing/2014/main" id="{E7221399-FF66-4890-3599-A0778ABB9E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24001"/>
            <a:ext cx="12207186" cy="4583586"/>
          </a:xfrm>
        </p:spPr>
      </p:pic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D3914207-D6C9-5F75-99C3-3F6359AD4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501D1-3B08-4743-AF53-49889470CDC7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09105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CEB41C5C-0F34-4DDA-9D7C-5E717F35F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384" y="303591"/>
            <a:ext cx="5735590" cy="589674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EBB0A7E-03E8-C1FD-D1D1-C6755D2FE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640263"/>
            <a:ext cx="5239512" cy="1344975"/>
          </a:xfrm>
        </p:spPr>
        <p:txBody>
          <a:bodyPr>
            <a:normAutofit/>
          </a:bodyPr>
          <a:lstStyle/>
          <a:p>
            <a:r>
              <a:rPr lang="fr-FR" sz="4800">
                <a:solidFill>
                  <a:schemeClr val="bg1"/>
                </a:solidFill>
              </a:rPr>
              <a:t>Solution technique </a:t>
            </a:r>
            <a:endParaRPr lang="fr-FR" sz="4800" dirty="0">
              <a:solidFill>
                <a:schemeClr val="bg1"/>
              </a:solidFill>
            </a:endParaRP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7E1E5E6-F385-4E9C-B201-BA5BDE5CAD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07023" y="2050687"/>
            <a:ext cx="4562441" cy="0"/>
          </a:xfrm>
          <a:prstGeom prst="line">
            <a:avLst/>
          </a:prstGeom>
          <a:ln w="22225">
            <a:solidFill>
              <a:srgbClr val="E7E6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91E878B-0E2A-A084-8930-D0E25CF29D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6818" y="2387493"/>
            <a:ext cx="3614596" cy="3495701"/>
          </a:xfrm>
        </p:spPr>
        <p:txBody>
          <a:bodyPr>
            <a:normAutofit/>
          </a:bodyPr>
          <a:lstStyle/>
          <a:p>
            <a:r>
              <a:rPr lang="fr-FR">
                <a:solidFill>
                  <a:schemeClr val="bg1"/>
                </a:solidFill>
                <a:latin typeface="Consolas" panose="020B0609020204030204" pitchFamily="49" charset="0"/>
              </a:rPr>
              <a:t>PyQt</a:t>
            </a:r>
          </a:p>
          <a:p>
            <a:r>
              <a:rPr lang="fr-FR">
                <a:solidFill>
                  <a:schemeClr val="bg1"/>
                </a:solidFill>
                <a:latin typeface="Consolas" panose="020B0609020204030204" pitchFamily="49" charset="0"/>
              </a:rPr>
              <a:t>P</a:t>
            </a:r>
            <a:r>
              <a:rPr lang="fr-FR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sycopg2</a:t>
            </a:r>
            <a:endParaRPr lang="fr-FR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fr-FR" b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API openwather</a:t>
            </a:r>
          </a:p>
          <a:p>
            <a:r>
              <a:rPr lang="fr-FR">
                <a:solidFill>
                  <a:schemeClr val="bg1"/>
                </a:solidFill>
                <a:latin typeface="Consolas" panose="020B0609020204030204" pitchFamily="49" charset="0"/>
              </a:rPr>
              <a:t>Smtplib</a:t>
            </a:r>
            <a:endParaRPr lang="fr-FR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5" name="Picture 2" descr="Download PyQt Logo in SVG Vector or PNG File Format - Logo.wine">
            <a:extLst>
              <a:ext uri="{FF2B5EF4-FFF2-40B4-BE49-F238E27FC236}">
                <a16:creationId xmlns:a16="http://schemas.microsoft.com/office/drawing/2014/main" id="{5184477F-57BE-0571-8294-861CEDAC56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10" t="14735" r="28250" b="13604"/>
          <a:stretch/>
        </p:blipFill>
        <p:spPr bwMode="auto">
          <a:xfrm>
            <a:off x="8154382" y="3429000"/>
            <a:ext cx="2594952" cy="28022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5578D32C-8C53-0EB0-66BA-5C1CF661051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28" t="11779" r="4076" b="8601"/>
          <a:stretch/>
        </p:blipFill>
        <p:spPr>
          <a:xfrm>
            <a:off x="9634391" y="332438"/>
            <a:ext cx="2301582" cy="2275657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0256330E-7486-C57F-E85F-F35EDEA95BC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16" t="15339" r="11223" b="14685"/>
          <a:stretch/>
        </p:blipFill>
        <p:spPr>
          <a:xfrm>
            <a:off x="6339898" y="1182598"/>
            <a:ext cx="3208188" cy="1605280"/>
          </a:xfrm>
          <a:prstGeom prst="rect">
            <a:avLst/>
          </a:prstGeom>
        </p:spPr>
      </p:pic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2676DB05-7C5A-912F-E15F-EC81FDC6B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501D1-3B08-4743-AF53-49889470CDC7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941506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59CBBBC-0CC4-3543-FE02-EAEAC0B5E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647598"/>
          </a:xfrm>
        </p:spPr>
        <p:txBody>
          <a:bodyPr>
            <a:normAutofit/>
          </a:bodyPr>
          <a:lstStyle/>
          <a:p>
            <a:r>
              <a:rPr lang="fr-FR" sz="3200" dirty="0"/>
              <a:t>VUES de l’application</a:t>
            </a:r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3507B442-6CA2-BF91-AA1F-BC14259F7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2" y="1042068"/>
            <a:ext cx="5157787" cy="823912"/>
          </a:xfrm>
        </p:spPr>
        <p:txBody>
          <a:bodyPr/>
          <a:lstStyle/>
          <a:p>
            <a:r>
              <a:rPr lang="fr-FR" dirty="0"/>
              <a:t>Page de connexion</a:t>
            </a:r>
          </a:p>
        </p:txBody>
      </p:sp>
      <p:pic>
        <p:nvPicPr>
          <p:cNvPr id="12" name="Espace réservé du contenu 11">
            <a:extLst>
              <a:ext uri="{FF2B5EF4-FFF2-40B4-BE49-F238E27FC236}">
                <a16:creationId xmlns:a16="http://schemas.microsoft.com/office/drawing/2014/main" id="{3DB41F58-3F8A-AEE4-6277-640AFD17C48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457" y="1865313"/>
            <a:ext cx="5004098" cy="3684587"/>
          </a:xfrm>
        </p:spPr>
      </p:pic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00BA43BA-69D0-00E3-32A5-61FF356204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0612" y="1042068"/>
            <a:ext cx="5183188" cy="823912"/>
          </a:xfrm>
        </p:spPr>
        <p:txBody>
          <a:bodyPr/>
          <a:lstStyle/>
          <a:p>
            <a:r>
              <a:rPr lang="fr-FR" dirty="0"/>
              <a:t>Page mot de passe oublié</a:t>
            </a:r>
          </a:p>
        </p:txBody>
      </p:sp>
      <p:pic>
        <p:nvPicPr>
          <p:cNvPr id="14" name="Espace réservé du contenu 13" descr="Une image contenant texte&#10;&#10;Description générée automatiquement">
            <a:extLst>
              <a:ext uri="{FF2B5EF4-FFF2-40B4-BE49-F238E27FC236}">
                <a16:creationId xmlns:a16="http://schemas.microsoft.com/office/drawing/2014/main" id="{DF5ADFB5-6E10-B90D-6A23-C12869140964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8997" y="1865313"/>
            <a:ext cx="5406422" cy="3684587"/>
          </a:xfrm>
        </p:spPr>
      </p:pic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9285EA9-BE27-58A2-D6E4-C148CBE6C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501D1-3B08-4743-AF53-49889470CDC7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791890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67AB0B8-5B5B-6DAB-1582-8323389754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08473" y="868927"/>
            <a:ext cx="5157787" cy="823912"/>
          </a:xfrm>
        </p:spPr>
        <p:txBody>
          <a:bodyPr/>
          <a:lstStyle/>
          <a:p>
            <a:r>
              <a:rPr lang="fr-FR" dirty="0"/>
              <a:t>Page d’inscription</a:t>
            </a:r>
          </a:p>
        </p:txBody>
      </p:sp>
      <p:pic>
        <p:nvPicPr>
          <p:cNvPr id="9" name="Espace réservé du contenu 8">
            <a:extLst>
              <a:ext uri="{FF2B5EF4-FFF2-40B4-BE49-F238E27FC236}">
                <a16:creationId xmlns:a16="http://schemas.microsoft.com/office/drawing/2014/main" id="{5B2471FB-3F53-6BB8-1D0D-75B79F31261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211" y="1681162"/>
            <a:ext cx="4935869" cy="3684587"/>
          </a:xfrm>
        </p:spPr>
      </p:pic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1E0A254-22C5-025B-903E-FCA42854E7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83441" y="857250"/>
            <a:ext cx="5183188" cy="823912"/>
          </a:xfrm>
        </p:spPr>
        <p:txBody>
          <a:bodyPr/>
          <a:lstStyle/>
          <a:p>
            <a:r>
              <a:rPr lang="fr-FR" dirty="0"/>
              <a:t>Page principale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03FC7C6-8C3B-F78A-0AEC-3508964CD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501D1-3B08-4743-AF53-49889470CDC7}" type="slidenum">
              <a:rPr lang="fr-FR" smtClean="0"/>
              <a:t>9</a:t>
            </a:fld>
            <a:endParaRPr lang="fr-FR"/>
          </a:p>
        </p:txBody>
      </p:sp>
      <p:pic>
        <p:nvPicPr>
          <p:cNvPr id="8" name="Espace réservé du contenu 7">
            <a:extLst>
              <a:ext uri="{FF2B5EF4-FFF2-40B4-BE49-F238E27FC236}">
                <a16:creationId xmlns:a16="http://schemas.microsoft.com/office/drawing/2014/main" id="{CE75EA64-7FED-9FCC-03CD-95120216629D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552439" y="1681162"/>
            <a:ext cx="6556449" cy="3684587"/>
          </a:xfrm>
        </p:spPr>
      </p:pic>
    </p:spTree>
    <p:extLst>
      <p:ext uri="{BB962C8B-B14F-4D97-AF65-F5344CB8AC3E}">
        <p14:creationId xmlns:p14="http://schemas.microsoft.com/office/powerpoint/2010/main" val="118138597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953</TotalTime>
  <Words>154</Words>
  <Application>Microsoft Office PowerPoint</Application>
  <PresentationFormat>Grand écran</PresentationFormat>
  <Paragraphs>50</Paragraphs>
  <Slides>11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Consolas</vt:lpstr>
      <vt:lpstr>Thème Office</vt:lpstr>
      <vt:lpstr>Présentation du projet</vt:lpstr>
      <vt:lpstr>Sommaire</vt:lpstr>
      <vt:lpstr>Présentation du Projet</vt:lpstr>
      <vt:lpstr>Présentation du contrat</vt:lpstr>
      <vt:lpstr>Diagramme cas d’utilisation</vt:lpstr>
      <vt:lpstr>Organisation du projet (GANTT)</vt:lpstr>
      <vt:lpstr>Solution technique </vt:lpstr>
      <vt:lpstr>VUES de l’application</vt:lpstr>
      <vt:lpstr>Présentation PowerPoint</vt:lpstr>
      <vt:lpstr>Schéma pour la page principale</vt:lpstr>
      <vt:lpstr>Extrait de code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du projet</dc:title>
  <dc:creator>Thomas Larroque</dc:creator>
  <cp:lastModifiedBy>Thomas Larroque</cp:lastModifiedBy>
  <cp:revision>10</cp:revision>
  <dcterms:created xsi:type="dcterms:W3CDTF">2023-03-03T08:35:08Z</dcterms:created>
  <dcterms:modified xsi:type="dcterms:W3CDTF">2023-03-08T14:01:23Z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2023-03-03T11:16:53Z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2ccc5b0d-a219-4bab-ab4c-4e687248c163</vt:lpwstr>
  </property>
  <property fmtid="{D5CDD505-2E9C-101B-9397-08002B2CF9AE}" pid="7" name="MSIP_Label_defa4170-0d19-0005-0004-bc88714345d2_ActionId">
    <vt:lpwstr>7b123b09-316e-4914-9f78-a01435268a2c</vt:lpwstr>
  </property>
  <property fmtid="{D5CDD505-2E9C-101B-9397-08002B2CF9AE}" pid="8" name="MSIP_Label_defa4170-0d19-0005-0004-bc88714345d2_ContentBits">
    <vt:lpwstr>0</vt:lpwstr>
  </property>
</Properties>
</file>

<file path=docProps/thumbnail.jpeg>
</file>